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62" r:id="rId4"/>
    <p:sldId id="265" r:id="rId5"/>
    <p:sldId id="264" r:id="rId6"/>
    <p:sldId id="267" r:id="rId7"/>
    <p:sldId id="268" r:id="rId8"/>
    <p:sldId id="266" r:id="rId9"/>
    <p:sldId id="270" r:id="rId10"/>
    <p:sldId id="272" r:id="rId11"/>
    <p:sldId id="273" r:id="rId12"/>
    <p:sldId id="274" r:id="rId13"/>
    <p:sldId id="276" r:id="rId14"/>
    <p:sldId id="275" r:id="rId15"/>
    <p:sldId id="277" r:id="rId16"/>
    <p:sldId id="281" r:id="rId17"/>
    <p:sldId id="271" r:id="rId18"/>
    <p:sldId id="289" r:id="rId19"/>
    <p:sldId id="269" r:id="rId20"/>
    <p:sldId id="278" r:id="rId21"/>
    <p:sldId id="280" r:id="rId22"/>
    <p:sldId id="279" r:id="rId23"/>
    <p:sldId id="283" r:id="rId24"/>
    <p:sldId id="263" r:id="rId25"/>
    <p:sldId id="288" r:id="rId26"/>
    <p:sldId id="285" r:id="rId27"/>
    <p:sldId id="295" r:id="rId28"/>
    <p:sldId id="291" r:id="rId29"/>
    <p:sldId id="292" r:id="rId30"/>
    <p:sldId id="293" r:id="rId31"/>
    <p:sldId id="294" r:id="rId32"/>
    <p:sldId id="296" r:id="rId33"/>
    <p:sldId id="299" r:id="rId34"/>
    <p:sldId id="286" r:id="rId35"/>
    <p:sldId id="287" r:id="rId36"/>
    <p:sldId id="284" r:id="rId37"/>
    <p:sldId id="297" r:id="rId38"/>
    <p:sldId id="298" r:id="rId39"/>
    <p:sldId id="290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74"/>
    <p:restoredTop sz="94677"/>
  </p:normalViewPr>
  <p:slideViewPr>
    <p:cSldViewPr snapToGrid="0" snapToObjects="1">
      <p:cViewPr varScale="1">
        <p:scale>
          <a:sx n="80" d="100"/>
          <a:sy n="80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7759D-B007-724D-AE65-FE8A59ECB9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915D6-BC07-C34F-801A-5E91BF138F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5C469-DA42-4D4F-8779-217BB0114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3CB3-542D-2746-8E78-DD869E1A9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ABADF-CE15-494A-955C-697644488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122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BF427-48C7-9A4A-89B9-D9D6B0523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63365D-F5AA-6442-9479-CEECC0EFAB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172D2-7D16-744B-B61D-5D68126B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B5C45-A589-CE4F-996D-32FF8276C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07198-04BD-3F45-A043-C5AE0F1E0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664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95D10C-B4D7-A14E-AC33-844DE11943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0C2AC0-C7AC-744B-A0BE-1D8CA4270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7434F0-6A7F-6346-9CF9-18FAAFF8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20A22-811C-784B-A008-8CCFC33C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E759C-CFB4-C74A-91CA-7F338AA6F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69B43-2A98-AF4B-A296-DC34A6EA1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0E1374-7D14-2D43-BAA1-D7553A23A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8CBD53-D69E-E049-B344-20E676349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77F11-C3B0-4649-A2A0-010CB8C6E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58C2B-A5AF-2A45-B46D-AC74449DB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026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DE5AF-557C-7548-B34B-268CE22FD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80E54-4CBE-B943-BC5D-253C741BD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4276A5-475D-E745-8D22-C6D2696C2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CC710-82FE-E34F-A45C-3845455B6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0D52C-E1CE-224B-A6F3-AD8D47E32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53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C818E-E4E7-0045-BDE5-38CBF3870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F9F84-AC6A-C747-9A68-2736549228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B3E37C-2748-2543-AEFF-9FD15F82B8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13A0D-DC64-D141-AC54-B85C4DAE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662F4-1C90-D149-9F5D-15F900A04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5A198-4F0A-E94D-8FEC-5EF3C8D6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72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84AD-A79F-A64C-B65E-E20F6AFB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9A60C-61FE-E749-B66B-8C765DAA7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804874-84B9-7647-9E0F-D25066015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0B397B-563D-614C-92DC-2347ECD011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B4F010F-404F-DD49-895F-1ABCC04735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D8A93F-567D-C14D-9AB5-87162F724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D7880-7E5E-9944-95E6-448D3789B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81472D-762F-B04C-BB41-9F64984AA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60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DC05-1893-564B-B235-C79260696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CCDFBD-7019-DA4B-A0B8-AD2102E52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1B6A19-B0EB-AF49-BA12-9DC4AA932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433253-DFB6-9040-B4AF-D19D6C81E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08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D5BA63-E989-C84D-9BB6-543E5F839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518F57-CD22-D748-BEAF-81028924C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0F049-E1B8-1E4B-9464-A2474B690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6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11F39-D67C-CE43-BFC0-539A24292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C5482-F8DB-D044-96B2-0BAD5D687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9F3F7B-69F6-6D42-96DA-3695CEA8A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21937C-4799-BA46-8537-D2C0B15AD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04711-53FC-3B4E-AFD0-C42FFD05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50A438-796C-834E-8AE7-7C2C5018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887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807C9-43F1-B645-8771-8F666C6E6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AF018A-36D0-3F48-BE10-BD693E9182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A8699-EEDA-CE4E-8EC7-9CB9991B37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B0A68D-DD4E-CB44-BB7F-668959197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1322C-FC06-0C45-9D1F-6A98C11C8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8963B-B1FA-7C46-B13F-B11C1745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30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F14FF-5896-3D4A-92DD-39675563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4051CA-AE92-E449-B7F9-A07CEF7FF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EB2AF-97CD-814E-A1BC-9E3461883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2B07-1927-CB40-9750-A1C1CF8D98CF}" type="datetimeFigureOut">
              <a:rPr lang="en-US" smtClean="0"/>
              <a:t>2/13/19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AB9CC-AD23-074A-AF1E-30D3E0668F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3B87A-FC93-CA41-9A54-954A4433AC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E4E99-E443-C84C-A1C1-E257D52BD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94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F547-E034-C746-A37E-11DA986EC29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 Logic and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171BBE-3231-F647-94D9-197F60FBD9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Week 4 - Flow Control, second part</a:t>
            </a:r>
          </a:p>
          <a:p>
            <a:r>
              <a:rPr lang="en-US" dirty="0"/>
              <a:t>for loops and while loops</a:t>
            </a:r>
          </a:p>
        </p:txBody>
      </p:sp>
    </p:spTree>
    <p:extLst>
      <p:ext uri="{BB962C8B-B14F-4D97-AF65-F5344CB8AC3E}">
        <p14:creationId xmlns:p14="http://schemas.microsoft.com/office/powerpoint/2010/main" val="3281545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E268-6F4C-7E42-BB67-1D76C94EE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- repeat as many times as the user wants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443B5-66B4-5440-A354-48008BDDB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Remember that empty strings are </a:t>
            </a:r>
            <a:r>
              <a:rPr lang="en-US" dirty="0" err="1"/>
              <a:t>falsy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523D0-27DE-BD41-989A-5D56A2E85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390" y="2795477"/>
            <a:ext cx="11711082" cy="290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9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3FB1-BA46-EB4B-A9BA-22636E8B1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E22B3-7926-6744-B684-4770F6091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 Replace this line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With this version - notice the </a:t>
            </a:r>
            <a:r>
              <a:rPr lang="en-US" b="1" dirty="0"/>
              <a:t>f </a:t>
            </a:r>
            <a:r>
              <a:rPr lang="en-US" dirty="0"/>
              <a:t>at the start of the string</a:t>
            </a:r>
          </a:p>
          <a:p>
            <a:r>
              <a:rPr lang="en-US" dirty="0"/>
              <a:t>The variable </a:t>
            </a:r>
            <a:r>
              <a:rPr lang="en-US" dirty="0" err="1"/>
              <a:t>dice_value</a:t>
            </a:r>
            <a:r>
              <a:rPr lang="en-US" dirty="0"/>
              <a:t> is inside </a:t>
            </a:r>
            <a:r>
              <a:rPr lang="en-US" b="1" dirty="0"/>
              <a:t>{  }</a:t>
            </a:r>
            <a:r>
              <a:rPr lang="en-US" dirty="0"/>
              <a:t>  and is part of the string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the program again. What does the output look like?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3C0612-7068-A242-922C-FFCEC4FBC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257280"/>
            <a:ext cx="9895039" cy="940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9D1985-E139-0E40-87E0-71825B7A0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222500"/>
            <a:ext cx="10380955" cy="105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679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295E3-AF71-7D47-951E-F8B95CA3D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Formatting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CDF80-7FB0-624A-85FD-8C7F27034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</a:t>
            </a:r>
            <a:r>
              <a:rPr lang="en-US" b="1" dirty="0"/>
              <a:t> f </a:t>
            </a:r>
            <a:r>
              <a:rPr lang="en-US" dirty="0"/>
              <a:t>before the string</a:t>
            </a:r>
          </a:p>
          <a:p>
            <a:r>
              <a:rPr lang="en-US" dirty="0"/>
              <a:t>Put your variables - of any type - inside </a:t>
            </a:r>
            <a:r>
              <a:rPr lang="en-US" b="1" dirty="0"/>
              <a:t>{ }</a:t>
            </a:r>
          </a:p>
          <a:p>
            <a:r>
              <a:rPr lang="en-US" dirty="0"/>
              <a:t>The string will contain the value of the variables</a:t>
            </a:r>
          </a:p>
          <a:p>
            <a:r>
              <a:rPr lang="en-US" dirty="0"/>
              <a:t>No need to convert to </a:t>
            </a:r>
            <a:r>
              <a:rPr lang="en-US" dirty="0" err="1"/>
              <a:t>str</a:t>
            </a:r>
            <a:r>
              <a:rPr lang="en-US" dirty="0"/>
              <a:t>()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A20D82-003D-B540-AE0B-75E789612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83" y="4023784"/>
            <a:ext cx="11699458" cy="13102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B04466-E5EB-214B-BBC7-567703F4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1244"/>
            <a:ext cx="12039600" cy="304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FF08B3-D764-F142-AEEB-9DB0E2620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83" y="5553245"/>
            <a:ext cx="11592684" cy="36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89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C7C51-D267-414A-997B-F35A9798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A167-7166-4D4D-89C9-F1C5EA33A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concise and easier to type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E78738-C1A4-E245-B574-26D11249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7450"/>
            <a:ext cx="9814067" cy="360097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E77BB8-F8E6-774C-B687-79AE0733F289}"/>
              </a:ext>
            </a:extLst>
          </p:cNvPr>
          <p:cNvCxnSpPr>
            <a:cxnSpLocks/>
          </p:cNvCxnSpPr>
          <p:nvPr/>
        </p:nvCxnSpPr>
        <p:spPr>
          <a:xfrm flipH="1" flipV="1">
            <a:off x="7382934" y="5855230"/>
            <a:ext cx="1117599" cy="45667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AEF0885-992A-9044-A3E9-21DD5072BD53}"/>
              </a:ext>
            </a:extLst>
          </p:cNvPr>
          <p:cNvSpPr txBox="1"/>
          <p:nvPr/>
        </p:nvSpPr>
        <p:spPr>
          <a:xfrm>
            <a:off x="8500533" y="6127234"/>
            <a:ext cx="144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Format string</a:t>
            </a:r>
          </a:p>
        </p:txBody>
      </p:sp>
    </p:spTree>
    <p:extLst>
      <p:ext uri="{BB962C8B-B14F-4D97-AF65-F5344CB8AC3E}">
        <p14:creationId xmlns:p14="http://schemas.microsoft.com/office/powerpoint/2010/main" val="95591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6B2F7-BD13-ED4F-94BB-13D60A320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Format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8564D-F7D7-A64A-AC44-50784BBB3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CB809-36FF-DB46-8A93-4002E9DEF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64215"/>
            <a:ext cx="11442220" cy="461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101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2EE6C-9F37-9C48-984B-26E7C267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9DD98-CE6B-8249-BB59-28814D6FF7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Validating a string - does a </a:t>
            </a:r>
            <a:r>
              <a:rPr lang="en-US" dirty="0" err="1"/>
              <a:t>StarID</a:t>
            </a:r>
            <a:r>
              <a:rPr lang="en-US" dirty="0"/>
              <a:t> have 8 characters?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3DEEC6-42F5-B046-9EBD-EDA7267DA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16" y="2698750"/>
            <a:ext cx="10582027" cy="31940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0E5BD7-0930-4A4C-87ED-D4B7CB1E8322}"/>
              </a:ext>
            </a:extLst>
          </p:cNvPr>
          <p:cNvSpPr txBox="1"/>
          <p:nvPr/>
        </p:nvSpPr>
        <p:spPr>
          <a:xfrm>
            <a:off x="533400" y="6311900"/>
            <a:ext cx="11216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 improvement would be to checking if the </a:t>
            </a:r>
            <a:r>
              <a:rPr lang="en-US" dirty="0" err="1"/>
              <a:t>StarID</a:t>
            </a:r>
            <a:r>
              <a:rPr lang="en-US" dirty="0"/>
              <a:t> is in the correct pattern ab1234dc. See extra credit question in lab</a:t>
            </a:r>
          </a:p>
        </p:txBody>
      </p:sp>
    </p:spTree>
    <p:extLst>
      <p:ext uri="{BB962C8B-B14F-4D97-AF65-F5344CB8AC3E}">
        <p14:creationId xmlns:p14="http://schemas.microsoft.com/office/powerpoint/2010/main" val="4196523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73033-980D-5A43-BC7E-6DB6CA579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statements and 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2D9C8-820D-FE40-BB23-8DAE4E3A4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put if statements inside while loops</a:t>
            </a:r>
          </a:p>
          <a:p>
            <a:r>
              <a:rPr lang="en-US" dirty="0"/>
              <a:t>You can put a while loop inside an if statement</a:t>
            </a:r>
          </a:p>
          <a:p>
            <a:r>
              <a:rPr lang="en-US" dirty="0"/>
              <a:t>Combining loops, if-statements, and functions (next week) is how we can build more complex, useful, and interesting programs</a:t>
            </a:r>
          </a:p>
        </p:txBody>
      </p:sp>
    </p:spTree>
    <p:extLst>
      <p:ext uri="{BB962C8B-B14F-4D97-AF65-F5344CB8AC3E}">
        <p14:creationId xmlns:p14="http://schemas.microsoft.com/office/powerpoint/2010/main" val="18874868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454B2-E295-244C-8A61-728A097B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- repeat until user is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B0A15-8CE2-4A40-859A-A3BDF9854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A9F33-4AC5-4540-A178-9CB55C4BC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333" y="5390356"/>
            <a:ext cx="4762500" cy="14605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C3E0B3-4ECD-9345-808D-D88B2BB0E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62894"/>
            <a:ext cx="9885197" cy="369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16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DBC2B-7218-5C4B-B64E-4964A4023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9FAF5-CD56-AC48-9D0B-46A9FB128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14067" cy="4351338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Good practice: use descriptive variable names</a:t>
            </a:r>
          </a:p>
          <a:p>
            <a:r>
              <a:rPr lang="en-US" dirty="0"/>
              <a:t>Try and describe what data is in your variable </a:t>
            </a:r>
          </a:p>
          <a:p>
            <a:r>
              <a:rPr lang="en-US" b="1" dirty="0"/>
              <a:t>Good variable names are concise but informative </a:t>
            </a:r>
          </a:p>
          <a:p>
            <a:r>
              <a:rPr lang="en-US" dirty="0"/>
              <a:t>PyCharm and other editors have autocomplete so even if you have a longer variable name </a:t>
            </a:r>
          </a:p>
          <a:p>
            <a:r>
              <a:rPr lang="en-US" dirty="0"/>
              <a:t>Press tab while you are typing to autocomplete PyCharm's suggestions</a:t>
            </a:r>
          </a:p>
          <a:p>
            <a:r>
              <a:rPr lang="en-US" dirty="0"/>
              <a:t>Use up and down arrows to move between suggestions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FAAB3-108B-6742-B606-86C4422D4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800" y="1329266"/>
            <a:ext cx="3048000" cy="4368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8707ED7-7935-3D40-9FD4-17C947AD8151}"/>
              </a:ext>
            </a:extLst>
          </p:cNvPr>
          <p:cNvCxnSpPr>
            <a:cxnSpLocks/>
          </p:cNvCxnSpPr>
          <p:nvPr/>
        </p:nvCxnSpPr>
        <p:spPr>
          <a:xfrm flipH="1" flipV="1">
            <a:off x="9956800" y="4267201"/>
            <a:ext cx="1032933" cy="164253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D4FB8FD-40BF-034E-BF44-023505BFE9F9}"/>
              </a:ext>
            </a:extLst>
          </p:cNvPr>
          <p:cNvSpPr txBox="1"/>
          <p:nvPr/>
        </p:nvSpPr>
        <p:spPr>
          <a:xfrm>
            <a:off x="9618133" y="5909733"/>
            <a:ext cx="23452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Pressing tab now would autocomplete </a:t>
            </a:r>
            <a:r>
              <a:rPr lang="en-US" dirty="0" err="1"/>
              <a:t>game_over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773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A8C2F-0629-8F4C-A8D4-27EF60C6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true loops can be useful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5279F-5C48-1B48-B12D-FD999FB27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4807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First useful program</a:t>
            </a:r>
          </a:p>
          <a:p>
            <a:r>
              <a:rPr lang="en-US" dirty="0"/>
              <a:t>Press red stop button to end the program</a:t>
            </a:r>
          </a:p>
          <a:p>
            <a:r>
              <a:rPr lang="en-US" dirty="0"/>
              <a:t>Testing if you are online</a:t>
            </a:r>
          </a:p>
          <a:p>
            <a:r>
              <a:rPr lang="en-US" dirty="0"/>
              <a:t>Could extend this program to make a noise when you are online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6DE44-E2C1-B449-9A93-0BBF5F56C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867" y="1690688"/>
            <a:ext cx="7641166" cy="462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43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401F5-CC40-E14E-98C0-1039D26F7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 - repeating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59CF6-08DB-BF4D-BF55-39E52E5B2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267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Computers were designed to help automate boring, </a:t>
            </a:r>
            <a:r>
              <a:rPr lang="en-US" b="1" dirty="0"/>
              <a:t>repetitive</a:t>
            </a:r>
            <a:r>
              <a:rPr lang="en-US" dirty="0"/>
              <a:t> tasks</a:t>
            </a:r>
          </a:p>
          <a:p>
            <a:r>
              <a:rPr lang="en-US" dirty="0"/>
              <a:t>Loops are used for repeating tasks, for example</a:t>
            </a:r>
          </a:p>
          <a:p>
            <a:pPr lvl="1"/>
            <a:r>
              <a:rPr lang="en-US" dirty="0"/>
              <a:t>Creating an official transcript for </a:t>
            </a:r>
            <a:r>
              <a:rPr lang="en-US" i="1" dirty="0"/>
              <a:t>every</a:t>
            </a:r>
            <a:r>
              <a:rPr lang="en-US" dirty="0"/>
              <a:t> graduating student</a:t>
            </a:r>
          </a:p>
          <a:p>
            <a:pPr lvl="1"/>
            <a:r>
              <a:rPr lang="en-US" dirty="0"/>
              <a:t>Image filtering - converting </a:t>
            </a:r>
            <a:r>
              <a:rPr lang="en-US" i="1" dirty="0"/>
              <a:t>every</a:t>
            </a:r>
            <a:r>
              <a:rPr lang="en-US" dirty="0"/>
              <a:t> pixel in an image</a:t>
            </a:r>
          </a:p>
          <a:p>
            <a:pPr lvl="1"/>
            <a:r>
              <a:rPr lang="en-US" dirty="0"/>
              <a:t>Keep asking for input </a:t>
            </a:r>
            <a:r>
              <a:rPr lang="en-US" i="1" dirty="0"/>
              <a:t>until</a:t>
            </a:r>
            <a:r>
              <a:rPr lang="en-US" dirty="0"/>
              <a:t> the user enters valid data </a:t>
            </a:r>
          </a:p>
          <a:p>
            <a:pPr lvl="1"/>
            <a:r>
              <a:rPr lang="en-US" dirty="0"/>
              <a:t>Add up </a:t>
            </a:r>
            <a:r>
              <a:rPr lang="en-US" i="1" dirty="0"/>
              <a:t>every</a:t>
            </a:r>
            <a:r>
              <a:rPr lang="en-US" dirty="0"/>
              <a:t> temperature over the winter to compute the average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9CBA3-DC59-D640-8B96-C5EE9A9CD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27" y="1825625"/>
            <a:ext cx="2570105" cy="38909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A70C64-2A4C-1342-A065-D5A824592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83226" y="1825625"/>
            <a:ext cx="2570105" cy="38909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AF05E5-FBC0-FD4F-91B3-F4F07C6CFF89}"/>
              </a:ext>
            </a:extLst>
          </p:cNvPr>
          <p:cNvSpPr/>
          <p:nvPr/>
        </p:nvSpPr>
        <p:spPr>
          <a:xfrm>
            <a:off x="8416546" y="5851525"/>
            <a:ext cx="17333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jorengoessens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AABBE3-0E93-3F44-9A53-53F9DB835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9332" y="1470423"/>
            <a:ext cx="7374467" cy="51021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630DBA-4B6C-6944-9D41-36BA45AA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sound when you are online: Windows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FC74-5549-7242-AE76-4BA6D9937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820333" cy="4351338"/>
          </a:xfrm>
        </p:spPr>
        <p:txBody>
          <a:bodyPr/>
          <a:lstStyle/>
          <a:p>
            <a:r>
              <a:rPr lang="en-US" dirty="0"/>
              <a:t>Add these lines</a:t>
            </a:r>
          </a:p>
          <a:p>
            <a:r>
              <a:rPr lang="en-US" dirty="0"/>
              <a:t>Beep!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B549458-A6C1-6F4A-8344-EAD7553FE728}"/>
              </a:ext>
            </a:extLst>
          </p:cNvPr>
          <p:cNvCxnSpPr>
            <a:cxnSpLocks/>
          </p:cNvCxnSpPr>
          <p:nvPr/>
        </p:nvCxnSpPr>
        <p:spPr>
          <a:xfrm>
            <a:off x="2929465" y="2044478"/>
            <a:ext cx="104986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BA8253D-0A41-4248-9B24-F58DE0933507}"/>
              </a:ext>
            </a:extLst>
          </p:cNvPr>
          <p:cNvCxnSpPr>
            <a:cxnSpLocks/>
          </p:cNvCxnSpPr>
          <p:nvPr/>
        </p:nvCxnSpPr>
        <p:spPr>
          <a:xfrm>
            <a:off x="2929466" y="3929879"/>
            <a:ext cx="1744134" cy="106269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9675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30DBA-4B6C-6944-9D41-36BA45AAD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sound when you are online: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FC74-5549-7242-AE76-4BA6D9937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8667" y="1825625"/>
            <a:ext cx="3816237" cy="4351338"/>
          </a:xfrm>
        </p:spPr>
        <p:txBody>
          <a:bodyPr>
            <a:normAutofit/>
          </a:bodyPr>
          <a:lstStyle/>
          <a:p>
            <a:r>
              <a:rPr lang="en-US" dirty="0"/>
              <a:t>Add these lines</a:t>
            </a:r>
          </a:p>
          <a:p>
            <a:r>
              <a:rPr lang="en-US" dirty="0"/>
              <a:t>runs the say program on MacOS</a:t>
            </a:r>
          </a:p>
          <a:p>
            <a:r>
              <a:rPr lang="en-US" dirty="0"/>
              <a:t>After say, put any message you like, for example: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000" dirty="0" err="1"/>
              <a:t>os.system</a:t>
            </a:r>
            <a:r>
              <a:rPr lang="en-US" sz="2000" dirty="0"/>
              <a:t>('say beep')</a:t>
            </a:r>
          </a:p>
          <a:p>
            <a:pPr marL="0" indent="0">
              <a:buNone/>
            </a:pPr>
            <a:r>
              <a:rPr lang="en-US" sz="2000" dirty="0" err="1"/>
              <a:t>os.system</a:t>
            </a:r>
            <a:r>
              <a:rPr lang="en-US" sz="2000" dirty="0"/>
              <a:t>('say hello internet!')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8A0F55-9FC0-9D40-9F2A-313634F8D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134" y="1588294"/>
            <a:ext cx="6705600" cy="4826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07EFAA-E4F9-784A-B95C-626590A2D8CD}"/>
              </a:ext>
            </a:extLst>
          </p:cNvPr>
          <p:cNvCxnSpPr>
            <a:cxnSpLocks/>
          </p:cNvCxnSpPr>
          <p:nvPr/>
        </p:nvCxnSpPr>
        <p:spPr>
          <a:xfrm>
            <a:off x="3742267" y="2099734"/>
            <a:ext cx="1049867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DCB729D-BC19-B446-A71D-948678499FCB}"/>
              </a:ext>
            </a:extLst>
          </p:cNvPr>
          <p:cNvCxnSpPr>
            <a:cxnSpLocks/>
          </p:cNvCxnSpPr>
          <p:nvPr/>
        </p:nvCxnSpPr>
        <p:spPr>
          <a:xfrm>
            <a:off x="3742267" y="3678634"/>
            <a:ext cx="1744134" cy="1062699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588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A3D6F-E5C2-8948-9A5E-2A235F737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F49C7-F240-B743-8C1C-738A3CC78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33533" cy="4351338"/>
          </a:xfrm>
        </p:spPr>
        <p:txBody>
          <a:bodyPr/>
          <a:lstStyle/>
          <a:p>
            <a:r>
              <a:rPr lang="en-US" dirty="0"/>
              <a:t>Laptops: turn your </a:t>
            </a:r>
            <a:r>
              <a:rPr lang="en-US" dirty="0" err="1"/>
              <a:t>wifi</a:t>
            </a:r>
            <a:r>
              <a:rPr lang="en-US" dirty="0"/>
              <a:t> off and on</a:t>
            </a:r>
          </a:p>
          <a:p>
            <a:endParaRPr lang="en-US" dirty="0"/>
          </a:p>
          <a:p>
            <a:r>
              <a:rPr lang="en-US" dirty="0"/>
              <a:t>Lab PCs: unplug the yellow ethernet cable from your PC</a:t>
            </a:r>
          </a:p>
          <a:p>
            <a:r>
              <a:rPr lang="en-US" dirty="0"/>
              <a:t>Please don't forget to plug it in again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B1AB31-F646-FB43-A1B2-7DBB00E79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9483" y="785284"/>
            <a:ext cx="2882900" cy="50165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2FC6BB-6A32-0E49-AD4E-B2FBDDD4282A}"/>
              </a:ext>
            </a:extLst>
          </p:cNvPr>
          <p:cNvCxnSpPr>
            <a:cxnSpLocks/>
          </p:cNvCxnSpPr>
          <p:nvPr/>
        </p:nvCxnSpPr>
        <p:spPr>
          <a:xfrm flipH="1">
            <a:off x="9753600" y="2949263"/>
            <a:ext cx="1083732" cy="123327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74E1D42-2EF3-EF43-9B13-CBDD4A9B3BEC}"/>
              </a:ext>
            </a:extLst>
          </p:cNvPr>
          <p:cNvSpPr txBox="1"/>
          <p:nvPr/>
        </p:nvSpPr>
        <p:spPr>
          <a:xfrm>
            <a:off x="10837332" y="2302932"/>
            <a:ext cx="1151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Ethernet cable</a:t>
            </a:r>
          </a:p>
        </p:txBody>
      </p:sp>
    </p:spTree>
    <p:extLst>
      <p:ext uri="{BB962C8B-B14F-4D97-AF65-F5344CB8AC3E}">
        <p14:creationId xmlns:p14="http://schemas.microsoft.com/office/powerpoint/2010/main" val="3421289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A4AD1-95DC-EC47-86BC-02681ADCB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type of loop - the </a:t>
            </a:r>
            <a:r>
              <a:rPr lang="en-US" b="1" dirty="0"/>
              <a:t>for</a:t>
            </a:r>
            <a:r>
              <a:rPr lang="en-US" dirty="0"/>
              <a:t>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2A961-31D6-5D41-96AD-914C5D91C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 you know how many times you want to do something</a:t>
            </a:r>
          </a:p>
          <a:p>
            <a:r>
              <a:rPr lang="en-US" dirty="0"/>
              <a:t>for loops are useful for this</a:t>
            </a:r>
          </a:p>
        </p:txBody>
      </p:sp>
    </p:spTree>
    <p:extLst>
      <p:ext uri="{BB962C8B-B14F-4D97-AF65-F5344CB8AC3E}">
        <p14:creationId xmlns:p14="http://schemas.microsoft.com/office/powerpoint/2010/main" val="1721293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2B19-FE9E-6B4D-B055-3A194C49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0C4E-6861-894E-8209-2BF3F6A11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 new Python program</a:t>
            </a:r>
          </a:p>
          <a:p>
            <a:r>
              <a:rPr lang="en-US" dirty="0"/>
              <a:t>Enter this code</a:t>
            </a:r>
          </a:p>
          <a:p>
            <a:r>
              <a:rPr lang="en-US" dirty="0"/>
              <a:t>Run and look at the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90E82-863F-5347-929C-585284FA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1" y="1966383"/>
            <a:ext cx="5652708" cy="15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914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172B19-FE9E-6B4D-B055-3A194C499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A0C4E-6861-894E-8209-2BF3F6A11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4055"/>
            <a:ext cx="10515600" cy="37629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Run and look at the output</a:t>
            </a:r>
          </a:p>
          <a:p>
            <a:r>
              <a:rPr lang="en-US" dirty="0"/>
              <a:t>Should be the numbers 0 to 9</a:t>
            </a:r>
          </a:p>
          <a:p>
            <a:r>
              <a:rPr lang="en-US" b="1" dirty="0"/>
              <a:t>Computers start counting from 0</a:t>
            </a:r>
          </a:p>
          <a:p>
            <a:r>
              <a:rPr lang="en-US" dirty="0"/>
              <a:t>So, if you ask a computer to count ten numbers, it will count </a:t>
            </a:r>
          </a:p>
          <a:p>
            <a:pPr marL="0" indent="0">
              <a:buNone/>
            </a:pPr>
            <a:r>
              <a:rPr lang="en-US" dirty="0"/>
              <a:t>0, 1, 2, 3, 4, 5, 6, 7, 8, 9</a:t>
            </a:r>
          </a:p>
          <a:p>
            <a:r>
              <a:rPr lang="en-US" dirty="0"/>
              <a:t>The loop repeats 10 times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Can you modify this program to print the numbers 0 to 4?</a:t>
            </a:r>
          </a:p>
          <a:p>
            <a:r>
              <a:rPr lang="en-US" dirty="0"/>
              <a:t>Can you modify this program to print the numbers 0 to 99?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90E82-863F-5347-929C-585284FA8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224" y="628649"/>
            <a:ext cx="5652708" cy="1521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17B6E-3493-EA4D-A69A-FE21C3CAA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4932" y="2537355"/>
            <a:ext cx="778933" cy="38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9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EA49A-AAF8-4741-BAF1-35D71F017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B4D11-9A76-CA47-92C6-CF062BFA1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064"/>
            <a:ext cx="10515600" cy="4351338"/>
          </a:xfrm>
        </p:spPr>
        <p:txBody>
          <a:bodyPr/>
          <a:lstStyle/>
          <a:p>
            <a:r>
              <a:rPr lang="en-US" dirty="0"/>
              <a:t>range() is a function</a:t>
            </a:r>
          </a:p>
          <a:p>
            <a:r>
              <a:rPr lang="en-US" dirty="0"/>
              <a:t>The range function is useful if you need to do something a particular number of times</a:t>
            </a:r>
          </a:p>
          <a:p>
            <a:r>
              <a:rPr lang="en-US" dirty="0"/>
              <a:t>It's also useful if you need to count, but don't forget that it will count from 0 to (argument - 1)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203ED-AB41-4347-8BBE-D215B3424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6491" y="5138460"/>
            <a:ext cx="5652708" cy="152188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ABF879-83C9-124F-9364-46255E92A2A7}"/>
              </a:ext>
            </a:extLst>
          </p:cNvPr>
          <p:cNvCxnSpPr>
            <a:cxnSpLocks/>
          </p:cNvCxnSpPr>
          <p:nvPr/>
        </p:nvCxnSpPr>
        <p:spPr>
          <a:xfrm>
            <a:off x="8789632" y="4341667"/>
            <a:ext cx="351368" cy="892439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2D4BFD-A227-494E-837F-81CABCFC9D6F}"/>
              </a:ext>
            </a:extLst>
          </p:cNvPr>
          <p:cNvSpPr txBox="1"/>
          <p:nvPr/>
        </p:nvSpPr>
        <p:spPr>
          <a:xfrm>
            <a:off x="5972627" y="3880002"/>
            <a:ext cx="5262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 is the </a:t>
            </a:r>
            <a:r>
              <a:rPr lang="en-US" sz="2400" b="1" dirty="0"/>
              <a:t>argument</a:t>
            </a:r>
            <a:r>
              <a:rPr lang="en-US" sz="2400" dirty="0"/>
              <a:t> to the range function</a:t>
            </a:r>
          </a:p>
        </p:txBody>
      </p:sp>
    </p:spTree>
    <p:extLst>
      <p:ext uri="{BB962C8B-B14F-4D97-AF65-F5344CB8AC3E}">
        <p14:creationId xmlns:p14="http://schemas.microsoft.com/office/powerpoint/2010/main" val="26278975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858E0-AB7A-9249-BF96-95F5E8EF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5F73F-8EE1-E149-946E-DED9B01F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customize where to start counting from by modifying the arguments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you write a loop that prints the numbers 4, 5, 6, 7, 8?</a:t>
            </a:r>
          </a:p>
          <a:p>
            <a:r>
              <a:rPr lang="en-US" dirty="0"/>
              <a:t>Can you write a loop that prints the numbers 100 to 200?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5B3195-0D88-2F41-B757-908FCBAA5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617" y="2846917"/>
            <a:ext cx="2882900" cy="1638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B9FED9-0E4B-5342-9CF1-2AC3FA54C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71800"/>
            <a:ext cx="6226003" cy="138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337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84B3D-EECC-174E-9645-0B381FE8F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5 dice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122E0-2411-4F43-94A6-E97DFFE8D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59842"/>
          </a:xfrm>
        </p:spPr>
        <p:txBody>
          <a:bodyPr>
            <a:normAutofit/>
          </a:bodyPr>
          <a:lstStyle/>
          <a:p>
            <a:r>
              <a:rPr lang="en-US" dirty="0"/>
              <a:t>Write this program, run and test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Let's think about some improvements</a:t>
            </a:r>
          </a:p>
          <a:p>
            <a:r>
              <a:rPr lang="en-US" dirty="0"/>
              <a:t>It's not very flexible - what if we want to roll 3 dice?</a:t>
            </a:r>
          </a:p>
          <a:p>
            <a:r>
              <a:rPr lang="en-US" dirty="0"/>
              <a:t>How does the user know what the program does?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CFA33F-35C9-0547-A36B-20F8A15B0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561166"/>
            <a:ext cx="6967623" cy="216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F1B78-1F1D-BA4C-81E2-423389925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 v2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DD69C-87CE-EF4B-A6EB-5833A1836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6959"/>
            <a:ext cx="10515600" cy="4351338"/>
          </a:xfrm>
        </p:spPr>
        <p:txBody>
          <a:bodyPr/>
          <a:lstStyle/>
          <a:p>
            <a:r>
              <a:rPr lang="en-US" dirty="0"/>
              <a:t>And, move the number of dice to a variable</a:t>
            </a:r>
          </a:p>
          <a:p>
            <a:r>
              <a:rPr lang="en-US" dirty="0"/>
              <a:t>A message for the user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40A556-A4E9-F94F-A4A6-9DB7C4E39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45" y="2494491"/>
            <a:ext cx="10835588" cy="4050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8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7999-1D89-7249-94C5-861E3F7F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62A4-66AB-2544-8CA3-1EB957D7E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656"/>
            <a:ext cx="10515600" cy="4351338"/>
          </a:xfrm>
        </p:spPr>
        <p:txBody>
          <a:bodyPr/>
          <a:lstStyle/>
          <a:p>
            <a:r>
              <a:rPr lang="en-US" dirty="0"/>
              <a:t>Remember the full-time, part time program?</a:t>
            </a:r>
          </a:p>
          <a:p>
            <a:r>
              <a:rPr lang="en-US" dirty="0"/>
              <a:t>What happens if you enter -10 for the number of credits?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6EFA8-181E-9848-A4D6-83A794649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163094"/>
            <a:ext cx="10243667" cy="232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88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36D2A-4E86-FF40-B0D5-BDE2FAADD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Rolling dice v3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F5768-0992-1A43-A8DA-4DBDF0767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statement – user can customize program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9452CB-4A26-4E48-8A58-49334586E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34" y="2387265"/>
            <a:ext cx="10866816" cy="415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970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7CB3DF5-FB1A-074D-9135-88CA85CE5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67" y="1212850"/>
            <a:ext cx="9723828" cy="3712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363E2-4D06-124E-8558-0F50307B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184"/>
            <a:ext cx="10515600" cy="1325563"/>
          </a:xfrm>
        </p:spPr>
        <p:txBody>
          <a:bodyPr/>
          <a:lstStyle/>
          <a:p>
            <a:r>
              <a:rPr lang="en-US" dirty="0"/>
              <a:t>Rolling dice v4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E7701-DB11-9B41-B67A-62D6740C8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967" y="5147733"/>
            <a:ext cx="7056965" cy="151288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Make output more informative using format string</a:t>
            </a:r>
          </a:p>
          <a:p>
            <a:r>
              <a:rPr lang="en-US" dirty="0"/>
              <a:t>Notice you can do math and other operations within a format { } </a:t>
            </a:r>
          </a:p>
          <a:p>
            <a:r>
              <a:rPr lang="en-US" dirty="0"/>
              <a:t>What would the output look like without the +1 ?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5977D-9CEC-364C-92DC-C72806B98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4277929"/>
            <a:ext cx="4360334" cy="1731616"/>
          </a:xfrm>
          <a:prstGeom prst="rect">
            <a:avLst/>
          </a:prstGeom>
          <a:ln w="38100">
            <a:solidFill>
              <a:srgbClr val="00B050"/>
            </a:solidFill>
          </a:ln>
        </p:spPr>
      </p:pic>
    </p:spTree>
    <p:extLst>
      <p:ext uri="{BB962C8B-B14F-4D97-AF65-F5344CB8AC3E}">
        <p14:creationId xmlns:p14="http://schemas.microsoft.com/office/powerpoint/2010/main" val="3441821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BD4CE-932A-7943-BDEB-0E315E3C5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C70B6-FF9C-B04D-9AE7-2D5D8DCED8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with while loops, you can put any logic you like inside the for loop</a:t>
            </a:r>
          </a:p>
          <a:p>
            <a:r>
              <a:rPr lang="en-US" dirty="0"/>
              <a:t>So you can write if statements inside for loops</a:t>
            </a:r>
          </a:p>
          <a:p>
            <a:r>
              <a:rPr lang="en-US" dirty="0"/>
              <a:t>Or more for loops inside for loops</a:t>
            </a:r>
          </a:p>
          <a:p>
            <a:r>
              <a:rPr lang="en-US" dirty="0"/>
              <a:t>Or a while loop inside a for loop</a:t>
            </a:r>
          </a:p>
          <a:p>
            <a:r>
              <a:rPr lang="en-US" dirty="0"/>
              <a:t>Or whatever you need to solve the programming problem</a:t>
            </a:r>
          </a:p>
        </p:txBody>
      </p:sp>
    </p:spTree>
    <p:extLst>
      <p:ext uri="{BB962C8B-B14F-4D97-AF65-F5344CB8AC3E}">
        <p14:creationId xmlns:p14="http://schemas.microsoft.com/office/powerpoint/2010/main" val="40573295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04E178-5EEB-5B49-BE31-ED19F8AB3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loops and if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CF537-882A-7E4C-A2FF-A98CF030D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EC2A92-4196-BA49-B8FF-AFE5EB157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90688"/>
            <a:ext cx="9389533" cy="473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384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EDB7-FB41-C749-9421-CE8EF15D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vs 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D581-FE17-744F-BF79-715A7616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types of loops - which one to choose?</a:t>
            </a:r>
          </a:p>
          <a:p>
            <a:r>
              <a:rPr lang="en-US" dirty="0"/>
              <a:t>We wrote a very similar program to add up textbook prices as a for loop, and as a while loop</a:t>
            </a:r>
          </a:p>
          <a:p>
            <a:endParaRPr lang="en-US" dirty="0"/>
          </a:p>
          <a:p>
            <a:r>
              <a:rPr lang="en-US" dirty="0"/>
              <a:t>It turns out that you can write most loops as a for loop or a while loop</a:t>
            </a:r>
          </a:p>
          <a:p>
            <a:r>
              <a:rPr lang="en-US" dirty="0"/>
              <a:t>But, some types of problems are easier to write as a for loop</a:t>
            </a:r>
          </a:p>
          <a:p>
            <a:r>
              <a:rPr lang="en-US" dirty="0"/>
              <a:t>And other problems are usually easier to write as a while loop</a:t>
            </a:r>
          </a:p>
        </p:txBody>
      </p:sp>
    </p:spTree>
    <p:extLst>
      <p:ext uri="{BB962C8B-B14F-4D97-AF65-F5344CB8AC3E}">
        <p14:creationId xmlns:p14="http://schemas.microsoft.com/office/powerpoint/2010/main" val="1175134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9EDB7-FB41-C749-9421-CE8EF15D8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vs while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CD581-FE17-744F-BF79-715A7616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Two types of loops - which one to choose?</a:t>
            </a:r>
          </a:p>
          <a:p>
            <a:endParaRPr lang="en-US" dirty="0"/>
          </a:p>
          <a:p>
            <a:r>
              <a:rPr lang="en-US" dirty="0"/>
              <a:t>Use a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loop</a:t>
            </a:r>
            <a:r>
              <a:rPr lang="en-US" dirty="0"/>
              <a:t> if:</a:t>
            </a:r>
          </a:p>
          <a:p>
            <a:pPr lvl="1"/>
            <a:r>
              <a:rPr lang="en-US" dirty="0"/>
              <a:t>If you have to do something a known amount of times (or you'll have a variable with the number of repetitions in)</a:t>
            </a:r>
          </a:p>
          <a:p>
            <a:pPr lvl="1"/>
            <a:r>
              <a:rPr lang="en-US" dirty="0"/>
              <a:t>If you have to do a task once per row of a spreadsheet, once per pixel, once per character in a string.... </a:t>
            </a:r>
          </a:p>
          <a:p>
            <a:r>
              <a:rPr lang="en-US" dirty="0"/>
              <a:t>Use a </a:t>
            </a:r>
            <a:r>
              <a:rPr lang="en-US" b="1" dirty="0"/>
              <a:t>while loop </a:t>
            </a:r>
            <a:r>
              <a:rPr lang="en-US" dirty="0"/>
              <a:t>if:</a:t>
            </a:r>
          </a:p>
          <a:p>
            <a:pPr lvl="1"/>
            <a:r>
              <a:rPr lang="en-US" dirty="0"/>
              <a:t>You need to repeat forever </a:t>
            </a:r>
          </a:p>
          <a:p>
            <a:pPr lvl="1"/>
            <a:r>
              <a:rPr lang="en-US" dirty="0"/>
              <a:t>You don't know how many times you'll need to repeat</a:t>
            </a:r>
          </a:p>
          <a:p>
            <a:pPr lvl="1"/>
            <a:r>
              <a:rPr lang="en-US" dirty="0"/>
              <a:t>You'll be able to figure out that the loop needs to end while the loop is running</a:t>
            </a:r>
          </a:p>
        </p:txBody>
      </p:sp>
    </p:spTree>
    <p:extLst>
      <p:ext uri="{BB962C8B-B14F-4D97-AF65-F5344CB8AC3E}">
        <p14:creationId xmlns:p14="http://schemas.microsoft.com/office/powerpoint/2010/main" val="4003804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D7F6C-E50A-2440-B8A0-7EC833B7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Looping over strings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99E1B-6CFE-2640-A259-4F4BC85DB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loop over all the letters in a string</a:t>
            </a:r>
          </a:p>
          <a:p>
            <a:r>
              <a:rPr lang="en-US" dirty="0"/>
              <a:t>Type in this program, but use your name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EAEA0F-A70A-5C4F-ADEB-CB63CD5E2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15" y="3560235"/>
            <a:ext cx="4849812" cy="2476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1B455D-5469-E344-B4C2-139491E8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733" y="3348567"/>
            <a:ext cx="1075267" cy="268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09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4A72F-8D87-5343-891E-7A460BB69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loop inside for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EBE83-1932-344F-995A-825E70B85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Printing 10 by 10 squares (ok, rectangles)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3D2BD4-D12E-9444-96A8-4490F402A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33" y="2652977"/>
            <a:ext cx="6840384" cy="299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7408E2-FA45-8240-939E-7266B453A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650" y="2556088"/>
            <a:ext cx="1809750" cy="3094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751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62BCE-DA7A-594B-88F7-62E9960B7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161B0-4622-3948-B382-D028750523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67" y="1825624"/>
            <a:ext cx="6079065" cy="472757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Can you print your name in a square?</a:t>
            </a:r>
          </a:p>
          <a:p>
            <a:r>
              <a:rPr lang="en-US" b="1" dirty="0"/>
              <a:t>Easier</a:t>
            </a:r>
            <a:r>
              <a:rPr lang="en-US" dirty="0"/>
              <a:t>: print your name horizontally</a:t>
            </a:r>
          </a:p>
          <a:p>
            <a:r>
              <a:rPr lang="en-US" b="1" dirty="0"/>
              <a:t>More challenging</a:t>
            </a:r>
            <a:r>
              <a:rPr lang="en-US" dirty="0"/>
              <a:t>: print your name vertically</a:t>
            </a:r>
          </a:p>
          <a:p>
            <a:r>
              <a:rPr lang="en-US" b="1" dirty="0"/>
              <a:t>Super challenge</a:t>
            </a:r>
            <a:r>
              <a:rPr lang="en-US" dirty="0"/>
              <a:t>: print your name as a triangle</a:t>
            </a:r>
          </a:p>
          <a:p>
            <a:endParaRPr lang="en-US" dirty="0"/>
          </a:p>
          <a:p>
            <a:r>
              <a:rPr lang="en-US" dirty="0"/>
              <a:t>Your code should work with any name, not just your own</a:t>
            </a:r>
          </a:p>
          <a:p>
            <a:r>
              <a:rPr lang="en-US" dirty="0"/>
              <a:t>Hint: you can use the </a:t>
            </a:r>
            <a:r>
              <a:rPr lang="en-US" dirty="0" err="1"/>
              <a:t>len</a:t>
            </a:r>
            <a:r>
              <a:rPr lang="en-US" dirty="0"/>
              <a:t> function</a:t>
            </a:r>
          </a:p>
          <a:p>
            <a:r>
              <a:rPr lang="en-US" dirty="0"/>
              <a:t>Hint 2: you can use the result from the </a:t>
            </a:r>
            <a:r>
              <a:rPr lang="en-US" dirty="0" err="1"/>
              <a:t>len</a:t>
            </a:r>
            <a:r>
              <a:rPr lang="en-US" dirty="0"/>
              <a:t> function as the argument to the range function</a:t>
            </a:r>
          </a:p>
          <a:p>
            <a:r>
              <a:rPr lang="en-US" dirty="0"/>
              <a:t>Hint 3: vertical and triangle name both need a nested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66CE2-EBF6-D148-8CB4-67E67E8F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065" y="580764"/>
            <a:ext cx="3835401" cy="559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32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7DDB-DB84-A94E-BF2E-992AF7DCF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programming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26064-7AC8-6440-B227-E1CF7F95D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concise but descriptive variable names</a:t>
            </a:r>
          </a:p>
          <a:p>
            <a:r>
              <a:rPr lang="en-US" dirty="0"/>
              <a:t>Comment your code, especially the tricky parts</a:t>
            </a:r>
          </a:p>
          <a:p>
            <a:r>
              <a:rPr lang="en-US" dirty="0"/>
              <a:t>Use format strings where appropriate</a:t>
            </a:r>
          </a:p>
          <a:p>
            <a:endParaRPr lang="en-US" dirty="0"/>
          </a:p>
          <a:p>
            <a:r>
              <a:rPr lang="en-US" b="1" dirty="0"/>
              <a:t>Do all of these when you work on your labs assignments </a:t>
            </a:r>
          </a:p>
          <a:p>
            <a:r>
              <a:rPr lang="en-US" b="1" dirty="0"/>
              <a:t>Next week: points deducted for no comments, poor variable names</a:t>
            </a:r>
          </a:p>
          <a:p>
            <a:r>
              <a:rPr lang="en-US" dirty="0"/>
              <a:t>Get into good habits now </a:t>
            </a:r>
          </a:p>
        </p:txBody>
      </p:sp>
    </p:spTree>
    <p:extLst>
      <p:ext uri="{BB962C8B-B14F-4D97-AF65-F5344CB8AC3E}">
        <p14:creationId xmlns:p14="http://schemas.microsoft.com/office/powerpoint/2010/main" val="3298383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87999-1D89-7249-94C5-861E3F7F5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62A4-66AB-2544-8CA3-1EB957D7E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8656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Remember the full-time, part time program?</a:t>
            </a:r>
          </a:p>
          <a:p>
            <a:r>
              <a:rPr lang="en-US" dirty="0"/>
              <a:t>What happens if you enter -10 for the number of credits?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 guess that's correct..</a:t>
            </a:r>
          </a:p>
          <a:p>
            <a:r>
              <a:rPr lang="en-US" dirty="0"/>
              <a:t>But it's not possible to take a negative number of credits</a:t>
            </a:r>
          </a:p>
          <a:p>
            <a:r>
              <a:rPr lang="en-US" dirty="0"/>
              <a:t>So, it would be better to ask the user to try again if they enter an invalid number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ADD4E4-18EB-BD46-B920-AA50D6885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33" y="3073136"/>
            <a:ext cx="9501484" cy="898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2029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EB830-7271-0A42-B937-7DDBDBC14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58C3C-1878-7C42-A0D0-99587B6A9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Lab 3 is in D2L</a:t>
            </a:r>
          </a:p>
          <a:p>
            <a:r>
              <a:rPr lang="en-US" dirty="0"/>
              <a:t>Start now, finish rest of the questions before next class</a:t>
            </a:r>
          </a:p>
          <a:p>
            <a:r>
              <a:rPr lang="en-US" dirty="0"/>
              <a:t>Questions? Need help? Ask me or the tutors</a:t>
            </a:r>
          </a:p>
          <a:p>
            <a:r>
              <a:rPr lang="en-US" dirty="0"/>
              <a:t>Office hours, email, Slack, visit Academic Success Center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66943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43E0-10CC-9844-A14C-751A7D3EF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the full time program like this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15534C-11E2-8249-A7B8-C9AD70D21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177" y="1974851"/>
            <a:ext cx="11413646" cy="369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6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EDCC-0155-1B43-93A3-169F0C201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and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08CAA-09B5-114E-B5A1-C66278717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831"/>
            <a:ext cx="10515600" cy="4351338"/>
          </a:xfrm>
        </p:spPr>
        <p:txBody>
          <a:bodyPr/>
          <a:lstStyle/>
          <a:p>
            <a:r>
              <a:rPr lang="en-US" dirty="0"/>
              <a:t>Try with example negative and positive numbers</a:t>
            </a:r>
          </a:p>
          <a:p>
            <a:r>
              <a:rPr lang="en-US" dirty="0"/>
              <a:t>As soon as you enter a positive number, the program will continue to the if-statements to check full time, half time</a:t>
            </a:r>
          </a:p>
          <a:p>
            <a:r>
              <a:rPr lang="en-US" dirty="0"/>
              <a:t>If the first number entered is positive, there's no error message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E0099E-BBD0-874B-ACF2-0A0B3DD51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553671"/>
            <a:ext cx="8509002" cy="1905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4501C4-86E0-3041-A71E-AF52F77DE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3550128"/>
            <a:ext cx="8509003" cy="81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30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C1D0C-FBDD-8B4C-BD07-12541B2D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C43CA-178D-A640-9018-3567AD937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7758"/>
            <a:ext cx="10515600" cy="4351338"/>
          </a:xfrm>
        </p:spPr>
        <p:txBody>
          <a:bodyPr/>
          <a:lstStyle/>
          <a:p>
            <a:r>
              <a:rPr lang="en-US" dirty="0"/>
              <a:t>Structure is like a if statement</a:t>
            </a:r>
          </a:p>
          <a:p>
            <a:r>
              <a:rPr lang="en-US" dirty="0"/>
              <a:t>But, if the condition is true, the code inside the while block repeats</a:t>
            </a:r>
          </a:p>
          <a:p>
            <a:r>
              <a:rPr lang="en-US" dirty="0"/>
              <a:t>And repeats</a:t>
            </a:r>
          </a:p>
          <a:p>
            <a:r>
              <a:rPr lang="en-US" dirty="0"/>
              <a:t>And repeats</a:t>
            </a:r>
          </a:p>
          <a:p>
            <a:r>
              <a:rPr lang="en-US" dirty="0"/>
              <a:t>....</a:t>
            </a:r>
          </a:p>
          <a:p>
            <a:r>
              <a:rPr lang="en-US" dirty="0"/>
              <a:t>Until the condition is true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0C556F-EDB1-644D-A7CD-8F77A0B86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78" y="4622270"/>
            <a:ext cx="11380155" cy="168963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55C7F0E-DD8A-E34F-A220-04E97F9050E9}"/>
              </a:ext>
            </a:extLst>
          </p:cNvPr>
          <p:cNvCxnSpPr>
            <a:cxnSpLocks/>
          </p:cNvCxnSpPr>
          <p:nvPr/>
        </p:nvCxnSpPr>
        <p:spPr>
          <a:xfrm flipH="1">
            <a:off x="3860800" y="4111599"/>
            <a:ext cx="2854765" cy="1408668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54377A5-D402-1540-9BC0-86858C59FBEB}"/>
              </a:ext>
            </a:extLst>
          </p:cNvPr>
          <p:cNvSpPr txBox="1"/>
          <p:nvPr/>
        </p:nvSpPr>
        <p:spPr>
          <a:xfrm>
            <a:off x="6715565" y="3859465"/>
            <a:ext cx="4184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condition, something that's True or False</a:t>
            </a:r>
          </a:p>
        </p:txBody>
      </p:sp>
    </p:spTree>
    <p:extLst>
      <p:ext uri="{BB962C8B-B14F-4D97-AF65-F5344CB8AC3E}">
        <p14:creationId xmlns:p14="http://schemas.microsoft.com/office/powerpoint/2010/main" val="111902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0FC5C-792A-644F-9529-3297DFA4A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True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D2879-8294-DB4F-A638-08D46A550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a new program and write this code. What does it do?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3F202F-1800-5F42-86C1-449FF0A6D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49" y="2448982"/>
            <a:ext cx="6787681" cy="1970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73317-0353-014D-876D-0B719AC6B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103" y="3434290"/>
            <a:ext cx="2641600" cy="3238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6FE24B-66BB-DF4C-A850-6F56838B8409}"/>
              </a:ext>
            </a:extLst>
          </p:cNvPr>
          <p:cNvCxnSpPr>
            <a:cxnSpLocks/>
          </p:cNvCxnSpPr>
          <p:nvPr/>
        </p:nvCxnSpPr>
        <p:spPr>
          <a:xfrm flipV="1">
            <a:off x="8144933" y="4381500"/>
            <a:ext cx="952969" cy="80010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138D3E3-1644-EC4B-99C6-4C4EDD7DBDCD}"/>
              </a:ext>
            </a:extLst>
          </p:cNvPr>
          <p:cNvSpPr txBox="1"/>
          <p:nvPr/>
        </p:nvSpPr>
        <p:spPr>
          <a:xfrm>
            <a:off x="7213600" y="5232400"/>
            <a:ext cx="149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the red stop button to stop your program</a:t>
            </a:r>
          </a:p>
        </p:txBody>
      </p:sp>
    </p:spTree>
    <p:extLst>
      <p:ext uri="{BB962C8B-B14F-4D97-AF65-F5344CB8AC3E}">
        <p14:creationId xmlns:p14="http://schemas.microsoft.com/office/powerpoint/2010/main" val="1924345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08F7E-B2A4-AB47-9B44-4BDDA3A33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DEC1E9-72E5-CA4E-8591-0934B4903C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more common to have a condition that depends on variables that are modified inside the loop</a:t>
            </a:r>
          </a:p>
        </p:txBody>
      </p:sp>
    </p:spTree>
    <p:extLst>
      <p:ext uri="{BB962C8B-B14F-4D97-AF65-F5344CB8AC3E}">
        <p14:creationId xmlns:p14="http://schemas.microsoft.com/office/powerpoint/2010/main" val="4105822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1468</Words>
  <Application>Microsoft Macintosh PowerPoint</Application>
  <PresentationFormat>Widescreen</PresentationFormat>
  <Paragraphs>207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Programming Logic and Design</vt:lpstr>
      <vt:lpstr>Loops - repeating things</vt:lpstr>
      <vt:lpstr>while loops</vt:lpstr>
      <vt:lpstr>while loops</vt:lpstr>
      <vt:lpstr>Modify the full time program like this</vt:lpstr>
      <vt:lpstr>Run and test</vt:lpstr>
      <vt:lpstr>while loops</vt:lpstr>
      <vt:lpstr>while True</vt:lpstr>
      <vt:lpstr>While loop</vt:lpstr>
      <vt:lpstr>while loop - repeat as many times as the user wants</vt:lpstr>
      <vt:lpstr>String formatting</vt:lpstr>
      <vt:lpstr>Formatting Strings</vt:lpstr>
      <vt:lpstr>Format strings</vt:lpstr>
      <vt:lpstr>Format strings</vt:lpstr>
      <vt:lpstr>While loops</vt:lpstr>
      <vt:lpstr>If statements and while loops</vt:lpstr>
      <vt:lpstr>While loop - repeat until user is done</vt:lpstr>
      <vt:lpstr>Variable names</vt:lpstr>
      <vt:lpstr>While true loops can be useful</vt:lpstr>
      <vt:lpstr>Making a sound when you are online: Windows</vt:lpstr>
      <vt:lpstr>Making a sound when you are online: Mac</vt:lpstr>
      <vt:lpstr>Testing</vt:lpstr>
      <vt:lpstr>Another type of loop - the for loop</vt:lpstr>
      <vt:lpstr>for loops </vt:lpstr>
      <vt:lpstr>for loops </vt:lpstr>
      <vt:lpstr>range()</vt:lpstr>
      <vt:lpstr>range()</vt:lpstr>
      <vt:lpstr>Rolling 5 dice</vt:lpstr>
      <vt:lpstr>Rolling dice v2</vt:lpstr>
      <vt:lpstr>Rolling dice v3</vt:lpstr>
      <vt:lpstr>Rolling dice v4</vt:lpstr>
      <vt:lpstr>for loops</vt:lpstr>
      <vt:lpstr>for loops and if statements</vt:lpstr>
      <vt:lpstr>for vs while</vt:lpstr>
      <vt:lpstr>for vs while</vt:lpstr>
      <vt:lpstr>Looping over strings</vt:lpstr>
      <vt:lpstr>For loop inside for loop</vt:lpstr>
      <vt:lpstr>Challenge</vt:lpstr>
      <vt:lpstr>Good programming style</vt:lpstr>
      <vt:lpstr>Lab Time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Logic and Design</dc:title>
  <dc:creator>Clara James</dc:creator>
  <cp:lastModifiedBy>Microsoft Office User</cp:lastModifiedBy>
  <cp:revision>52</cp:revision>
  <dcterms:created xsi:type="dcterms:W3CDTF">2019-01-18T21:17:45Z</dcterms:created>
  <dcterms:modified xsi:type="dcterms:W3CDTF">2019-02-13T17:23:01Z</dcterms:modified>
</cp:coreProperties>
</file>